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5" r:id="rId1"/>
  </p:sldMasterIdLst>
  <p:sldIdLst>
    <p:sldId id="256" r:id="rId2"/>
    <p:sldId id="260" r:id="rId3"/>
    <p:sldId id="297" r:id="rId4"/>
    <p:sldId id="261" r:id="rId5"/>
    <p:sldId id="262" r:id="rId6"/>
    <p:sldId id="268" r:id="rId7"/>
    <p:sldId id="286" r:id="rId8"/>
    <p:sldId id="284" r:id="rId9"/>
    <p:sldId id="298" r:id="rId10"/>
    <p:sldId id="263" r:id="rId11"/>
    <p:sldId id="264" r:id="rId12"/>
    <p:sldId id="290" r:id="rId13"/>
    <p:sldId id="265" r:id="rId14"/>
    <p:sldId id="266" r:id="rId15"/>
    <p:sldId id="267" r:id="rId16"/>
    <p:sldId id="272" r:id="rId17"/>
    <p:sldId id="299" r:id="rId18"/>
    <p:sldId id="287" r:id="rId19"/>
    <p:sldId id="277" r:id="rId20"/>
    <p:sldId id="278" r:id="rId21"/>
    <p:sldId id="279" r:id="rId22"/>
    <p:sldId id="280" r:id="rId23"/>
    <p:sldId id="296" r:id="rId24"/>
    <p:sldId id="285" r:id="rId2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13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24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/>
              <a:t>Kliknutím upravte štýl predlohy podnadpisu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69383-9937-4430-8D58-815EA683EF46}" type="datetimeFigureOut">
              <a:rPr lang="sk-SK" smtClean="0"/>
              <a:t>30. 9. 2019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9D27EBB2-50DD-4F7F-99F1-0BA62A82C61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515358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ov a p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69383-9937-4430-8D58-815EA683EF46}" type="datetimeFigureOut">
              <a:rPr lang="sk-SK" smtClean="0"/>
              <a:t>30. 9. 2019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D27EBB2-50DD-4F7F-99F1-0BA62A82C61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6702332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nuka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69383-9937-4430-8D58-815EA683EF46}" type="datetimeFigureOut">
              <a:rPr lang="sk-SK" smtClean="0"/>
              <a:t>30. 9. 2019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D27EBB2-50DD-4F7F-99F1-0BA62A82C616}" type="slidenum">
              <a:rPr lang="sk-SK" smtClean="0"/>
              <a:t>‹#›</a:t>
            </a:fld>
            <a:endParaRPr lang="sk-SK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398726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s náz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sk-SK"/>
              <a:t>Kliknite sem a upravte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69383-9937-4430-8D58-815EA683EF46}" type="datetimeFigureOut">
              <a:rPr lang="sk-SK" smtClean="0"/>
              <a:t>30. 9. 2019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D27EBB2-50DD-4F7F-99F1-0BA62A82C61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6213390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s názvom ponu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sk-SK"/>
              <a:t>Kliknite sem a upravte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69383-9937-4430-8D58-815EA683EF46}" type="datetimeFigureOut">
              <a:rPr lang="sk-SK" smtClean="0"/>
              <a:t>30. 9. 2019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D27EBB2-50DD-4F7F-99F1-0BA62A82C616}" type="slidenum">
              <a:rPr lang="sk-SK" smtClean="0"/>
              <a:t>‹#›</a:t>
            </a:fld>
            <a:endParaRPr lang="sk-SK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241876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alebo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sk-SK"/>
              <a:t>Kliknite sem a upravte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69383-9937-4430-8D58-815EA683EF46}" type="datetimeFigureOut">
              <a:rPr lang="sk-SK" smtClean="0"/>
              <a:t>30. 9. 2019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D27EBB2-50DD-4F7F-99F1-0BA62A82C61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8034851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69383-9937-4430-8D58-815EA683EF46}" type="datetimeFigureOut">
              <a:rPr lang="sk-SK" smtClean="0"/>
              <a:t>30. 9. 2019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7EBB2-50DD-4F7F-99F1-0BA62A82C61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66589427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69383-9937-4430-8D58-815EA683EF46}" type="datetimeFigureOut">
              <a:rPr lang="sk-SK" smtClean="0"/>
              <a:t>30. 9. 2019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7EBB2-50DD-4F7F-99F1-0BA62A82C61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4116999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69383-9937-4430-8D58-815EA683EF46}" type="datetimeFigureOut">
              <a:rPr lang="sk-SK" smtClean="0"/>
              <a:t>30. 9. 2019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7EBB2-50DD-4F7F-99F1-0BA62A82C61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0334478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69383-9937-4430-8D58-815EA683EF46}" type="datetimeFigureOut">
              <a:rPr lang="sk-SK" smtClean="0"/>
              <a:t>30. 9. 2019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D27EBB2-50DD-4F7F-99F1-0BA62A82C61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3988588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69383-9937-4430-8D58-815EA683EF46}" type="datetimeFigureOut">
              <a:rPr lang="sk-SK" smtClean="0"/>
              <a:t>30. 9. 2019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9D27EBB2-50DD-4F7F-99F1-0BA62A82C61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5966175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69383-9937-4430-8D58-815EA683EF46}" type="datetimeFigureOut">
              <a:rPr lang="sk-SK" smtClean="0"/>
              <a:t>30. 9. 2019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9D27EBB2-50DD-4F7F-99F1-0BA62A82C61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1862267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69383-9937-4430-8D58-815EA683EF46}" type="datetimeFigureOut">
              <a:rPr lang="sk-SK" smtClean="0"/>
              <a:t>30. 9. 2019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7EBB2-50DD-4F7F-99F1-0BA62A82C61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9761716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69383-9937-4430-8D58-815EA683EF46}" type="datetimeFigureOut">
              <a:rPr lang="sk-SK" smtClean="0"/>
              <a:t>30. 9. 2019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7EBB2-50DD-4F7F-99F1-0BA62A82C61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9044082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69383-9937-4430-8D58-815EA683EF46}" type="datetimeFigureOut">
              <a:rPr lang="sk-SK" smtClean="0"/>
              <a:t>30. 9. 2019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7EBB2-50DD-4F7F-99F1-0BA62A82C61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8616243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k-SK"/>
              <a:t>Kliknutím na ikonu pridáte obrázok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69383-9937-4430-8D58-815EA683EF46}" type="datetimeFigureOut">
              <a:rPr lang="sk-SK" smtClean="0"/>
              <a:t>30. 9. 2019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D27EBB2-50DD-4F7F-99F1-0BA62A82C61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58373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969383-9937-4430-8D58-815EA683EF46}" type="datetimeFigureOut">
              <a:rPr lang="sk-SK" smtClean="0"/>
              <a:t>30. 9. 2019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9D27EBB2-50DD-4F7F-99F1-0BA62A82C61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8506454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6" r:id="rId1"/>
    <p:sldLayoutId id="2147483877" r:id="rId2"/>
    <p:sldLayoutId id="2147483878" r:id="rId3"/>
    <p:sldLayoutId id="2147483879" r:id="rId4"/>
    <p:sldLayoutId id="2147483880" r:id="rId5"/>
    <p:sldLayoutId id="2147483881" r:id="rId6"/>
    <p:sldLayoutId id="2147483882" r:id="rId7"/>
    <p:sldLayoutId id="2147483883" r:id="rId8"/>
    <p:sldLayoutId id="2147483884" r:id="rId9"/>
    <p:sldLayoutId id="2147483885" r:id="rId10"/>
    <p:sldLayoutId id="2147483886" r:id="rId11"/>
    <p:sldLayoutId id="2147483887" r:id="rId12"/>
    <p:sldLayoutId id="2147483888" r:id="rId13"/>
    <p:sldLayoutId id="2147483889" r:id="rId14"/>
    <p:sldLayoutId id="2147483890" r:id="rId15"/>
    <p:sldLayoutId id="214748389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5DC0E31-1E9A-4103-BDA6-193A1E45B4D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405685"/>
          </a:xfrm>
        </p:spPr>
        <p:txBody>
          <a:bodyPr>
            <a:normAutofit fontScale="90000"/>
          </a:bodyPr>
          <a:lstStyle/>
          <a:p>
            <a:r>
              <a:rPr lang="sk-SK" sz="4400" b="1" dirty="0"/>
              <a:t>Vedomosti v oblasti kultúrno-osvetovej činnosti</a:t>
            </a:r>
            <a:endParaRPr lang="sk-SK" sz="4000" b="1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DDD29695-0B3E-407B-A193-36260F1F9DE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528048"/>
            <a:ext cx="9144000" cy="3550023"/>
          </a:xfrm>
        </p:spPr>
        <p:txBody>
          <a:bodyPr>
            <a:normAutofit/>
          </a:bodyPr>
          <a:lstStyle/>
          <a:p>
            <a:r>
              <a:rPr lang="sk-SK" b="1" dirty="0"/>
              <a:t>Základy kultúrno-osvetovej činnosti</a:t>
            </a:r>
            <a:endParaRPr lang="sk-SK" dirty="0"/>
          </a:p>
          <a:p>
            <a:pPr algn="r"/>
            <a:endParaRPr lang="sk-SK" dirty="0"/>
          </a:p>
          <a:p>
            <a:pPr algn="r"/>
            <a:endParaRPr lang="sk-SK" dirty="0"/>
          </a:p>
          <a:p>
            <a:pPr algn="r"/>
            <a:r>
              <a:rPr lang="sk-SK" dirty="0"/>
              <a:t>		</a:t>
            </a:r>
          </a:p>
          <a:p>
            <a:pPr algn="r"/>
            <a:r>
              <a:rPr lang="sk-SK" dirty="0"/>
              <a:t>PhDr. Svetlana </a:t>
            </a:r>
            <a:r>
              <a:rPr lang="sk-SK" dirty="0" err="1"/>
              <a:t>Chomová</a:t>
            </a:r>
            <a:r>
              <a:rPr lang="sk-SK" dirty="0"/>
              <a:t>, PhD.</a:t>
            </a:r>
          </a:p>
          <a:p>
            <a:pPr algn="r"/>
            <a:endParaRPr lang="sk-SK" dirty="0"/>
          </a:p>
          <a:p>
            <a:pPr algn="r"/>
            <a:r>
              <a:rPr lang="sk-SK" dirty="0"/>
              <a:t>25. – 26. 9. 2019</a:t>
            </a:r>
          </a:p>
          <a:p>
            <a:pPr algn="r"/>
            <a:r>
              <a:rPr lang="sk-SK" dirty="0"/>
              <a:t>			Liptovský Ján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3887766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B35CD07-C722-4DBB-8F63-DBCBBBA328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>
            <a:normAutofit/>
          </a:bodyPr>
          <a:lstStyle/>
          <a:p>
            <a:r>
              <a:rPr lang="sk-SK" sz="4000" b="1" dirty="0"/>
              <a:t>Systém kultúrno-osvetovej činnosti</a:t>
            </a:r>
            <a:endParaRPr lang="sk-SK" sz="4000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E8082AE5-A28A-4995-9404-4FE755E832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>
            <a:normAutofit/>
          </a:bodyPr>
          <a:lstStyle/>
          <a:p>
            <a:r>
              <a:rPr lang="sk-SK" sz="2000" dirty="0"/>
              <a:t>Cieľ, obsah, formy a metódy, subjekty, cieľové skupiny</a:t>
            </a:r>
          </a:p>
          <a:p>
            <a:r>
              <a:rPr lang="sk-SK" sz="2000" dirty="0"/>
              <a:t>Cieľ sa mení s podmienkami v štáte, regióne, lokalite,</a:t>
            </a:r>
          </a:p>
          <a:p>
            <a:r>
              <a:rPr lang="sk-SK" sz="2000" dirty="0"/>
              <a:t>Obsah – v zákone o KOČ</a:t>
            </a:r>
          </a:p>
          <a:p>
            <a:r>
              <a:rPr lang="sk-SK" sz="2000" dirty="0"/>
              <a:t>Formy a metódy – špecifické pre voľný čas</a:t>
            </a:r>
          </a:p>
          <a:p>
            <a:r>
              <a:rPr lang="sk-SK" sz="2000" dirty="0"/>
              <a:t>Inštitúcie, organizácie (štátne, verejné, samosprávne,  tretí sektor, súkromné, národné, regionálne, mestské, obecné), </a:t>
            </a:r>
          </a:p>
          <a:p>
            <a:r>
              <a:rPr lang="sk-SK" sz="2000" dirty="0"/>
              <a:t>Partneri - školstvo, turizmus, šport</a:t>
            </a:r>
          </a:p>
          <a:p>
            <a:r>
              <a:rPr lang="sk-SK" sz="2000" dirty="0"/>
              <a:t>Účastníci/aktéri - publikum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1948642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A8F1B48-C2F1-4E42-AFC0-1DFE333941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>
            <a:normAutofit/>
          </a:bodyPr>
          <a:lstStyle/>
          <a:p>
            <a:r>
              <a:rPr lang="sk-SK" sz="4000" b="1" dirty="0"/>
              <a:t>Kultúrno-osvetové aktivity</a:t>
            </a:r>
            <a:endParaRPr lang="sk-SK" sz="4000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507BCB51-8E78-4E8E-AAE9-07BBC5835F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r>
              <a:rPr lang="sk-SK" sz="2000" dirty="0"/>
              <a:t>Voľnočasový charakter</a:t>
            </a:r>
          </a:p>
          <a:p>
            <a:r>
              <a:rPr lang="sk-SK" sz="2000" dirty="0"/>
              <a:t>Diferencovaný prístup/individuálny rozvoj</a:t>
            </a:r>
          </a:p>
          <a:p>
            <a:r>
              <a:rPr lang="sk-SK" sz="2000" dirty="0"/>
              <a:t>Špecifické formy a metódy</a:t>
            </a:r>
          </a:p>
          <a:p>
            <a:r>
              <a:rPr lang="sk-SK" sz="2000" dirty="0"/>
              <a:t>Aktivity – masové, skupinové, individuálne</a:t>
            </a:r>
          </a:p>
          <a:p>
            <a:r>
              <a:rPr lang="sk-SK" sz="2000" dirty="0"/>
              <a:t>Jednorazové, cyklické, opakujúce sa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7265284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17A2CDD-7561-4843-9A58-4D1F676F7E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4000" b="1" dirty="0"/>
              <a:t>Formy KOČ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9E1B3697-C45A-45C7-9234-FE1B9768EFA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129425" y="1691014"/>
            <a:ext cx="4773651" cy="4220208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sk-SK" altLang="sk-SK" sz="2000" dirty="0"/>
              <a:t>Prednáška, prednáškový cyklus</a:t>
            </a:r>
          </a:p>
          <a:p>
            <a:pPr>
              <a:lnSpc>
                <a:spcPct val="80000"/>
              </a:lnSpc>
            </a:pPr>
            <a:r>
              <a:rPr lang="sk-SK" altLang="sk-SK" sz="2000" dirty="0"/>
              <a:t>Seminár </a:t>
            </a:r>
          </a:p>
          <a:p>
            <a:pPr>
              <a:lnSpc>
                <a:spcPct val="80000"/>
              </a:lnSpc>
            </a:pPr>
            <a:r>
              <a:rPr lang="sk-SK" altLang="sk-SK" sz="2000" dirty="0"/>
              <a:t>Sympózium </a:t>
            </a:r>
          </a:p>
          <a:p>
            <a:pPr>
              <a:lnSpc>
                <a:spcPct val="80000"/>
              </a:lnSpc>
            </a:pPr>
            <a:r>
              <a:rPr lang="sk-SK" altLang="sk-SK" sz="2000" dirty="0"/>
              <a:t>Konferencia  </a:t>
            </a:r>
          </a:p>
          <a:p>
            <a:pPr>
              <a:lnSpc>
                <a:spcPct val="80000"/>
              </a:lnSpc>
            </a:pPr>
            <a:r>
              <a:rPr lang="sk-SK" altLang="sk-SK" sz="2000" dirty="0"/>
              <a:t>Porada </a:t>
            </a:r>
          </a:p>
          <a:p>
            <a:pPr>
              <a:lnSpc>
                <a:spcPct val="80000"/>
              </a:lnSpc>
            </a:pPr>
            <a:r>
              <a:rPr lang="sk-SK" altLang="sk-SK" sz="2000" dirty="0"/>
              <a:t>Beseda </a:t>
            </a:r>
          </a:p>
          <a:p>
            <a:pPr>
              <a:lnSpc>
                <a:spcPct val="80000"/>
              </a:lnSpc>
            </a:pPr>
            <a:r>
              <a:rPr lang="sk-SK" altLang="sk-SK" sz="2000" dirty="0"/>
              <a:t>Kurz </a:t>
            </a:r>
          </a:p>
          <a:p>
            <a:pPr>
              <a:lnSpc>
                <a:spcPct val="80000"/>
              </a:lnSpc>
            </a:pPr>
            <a:r>
              <a:rPr lang="sk-SK" altLang="sk-SK" sz="2000" dirty="0"/>
              <a:t>Exkurzia</a:t>
            </a:r>
          </a:p>
          <a:p>
            <a:pPr>
              <a:lnSpc>
                <a:spcPct val="80000"/>
              </a:lnSpc>
            </a:pPr>
            <a:r>
              <a:rPr lang="sk-SK" altLang="sk-SK" sz="2000" dirty="0"/>
              <a:t>Festival </a:t>
            </a:r>
          </a:p>
          <a:p>
            <a:pPr>
              <a:lnSpc>
                <a:spcPct val="80000"/>
              </a:lnSpc>
            </a:pPr>
            <a:r>
              <a:rPr lang="sk-SK" altLang="sk-SK" sz="2000" dirty="0"/>
              <a:t>Plenér </a:t>
            </a:r>
          </a:p>
          <a:p>
            <a:pPr>
              <a:lnSpc>
                <a:spcPct val="80000"/>
              </a:lnSpc>
            </a:pPr>
            <a:r>
              <a:rPr lang="sk-SK" altLang="sk-SK" sz="2000" dirty="0"/>
              <a:t>Workshop</a:t>
            </a:r>
          </a:p>
          <a:p>
            <a:pPr marL="0" indent="0">
              <a:lnSpc>
                <a:spcPct val="80000"/>
              </a:lnSpc>
              <a:buNone/>
            </a:pPr>
            <a:endParaRPr lang="sk-SK" dirty="0"/>
          </a:p>
        </p:txBody>
      </p:sp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7953C2F6-30B7-4485-BF8F-EE8763692E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63430" y="1483743"/>
            <a:ext cx="5041180" cy="4693220"/>
          </a:xfrm>
        </p:spPr>
        <p:txBody>
          <a:bodyPr>
            <a:normAutofit/>
          </a:bodyPr>
          <a:lstStyle/>
          <a:p>
            <a:pPr marL="0" indent="0">
              <a:lnSpc>
                <a:spcPct val="80000"/>
              </a:lnSpc>
              <a:buNone/>
            </a:pPr>
            <a:endParaRPr lang="sk-SK" altLang="sk-SK" b="1" dirty="0"/>
          </a:p>
          <a:p>
            <a:pPr>
              <a:lnSpc>
                <a:spcPct val="80000"/>
              </a:lnSpc>
            </a:pPr>
            <a:r>
              <a:rPr lang="sk-SK" altLang="sk-SK" sz="2000" dirty="0"/>
              <a:t>Prehliadka</a:t>
            </a:r>
            <a:r>
              <a:rPr lang="sk-SK" altLang="sk-SK" sz="2000" i="1" dirty="0"/>
              <a:t> </a:t>
            </a:r>
            <a:endParaRPr lang="sk-SK" altLang="sk-SK" sz="2000" dirty="0"/>
          </a:p>
          <a:p>
            <a:pPr>
              <a:lnSpc>
                <a:spcPct val="80000"/>
              </a:lnSpc>
            </a:pPr>
            <a:r>
              <a:rPr lang="sk-SK" altLang="sk-SK" sz="2000" dirty="0"/>
              <a:t>Event-party </a:t>
            </a:r>
          </a:p>
          <a:p>
            <a:pPr>
              <a:lnSpc>
                <a:spcPct val="80000"/>
              </a:lnSpc>
            </a:pPr>
            <a:r>
              <a:rPr lang="sk-SK" altLang="sk-SK" sz="2000" dirty="0"/>
              <a:t>Koncert</a:t>
            </a:r>
            <a:r>
              <a:rPr lang="sk-SK" altLang="sk-SK" sz="2000" i="1" dirty="0"/>
              <a:t> </a:t>
            </a:r>
            <a:endParaRPr lang="sk-SK" altLang="sk-SK" sz="2000" dirty="0"/>
          </a:p>
          <a:p>
            <a:pPr>
              <a:lnSpc>
                <a:spcPct val="80000"/>
              </a:lnSpc>
            </a:pPr>
            <a:r>
              <a:rPr lang="sk-SK" altLang="sk-SK" sz="2000" dirty="0"/>
              <a:t>Výstava </a:t>
            </a:r>
          </a:p>
          <a:p>
            <a:pPr>
              <a:lnSpc>
                <a:spcPct val="80000"/>
              </a:lnSpc>
            </a:pPr>
            <a:r>
              <a:rPr lang="sk-SK" altLang="sk-SK" sz="2000" dirty="0"/>
              <a:t>Diskotéka </a:t>
            </a:r>
          </a:p>
          <a:p>
            <a:pPr>
              <a:lnSpc>
                <a:spcPct val="80000"/>
              </a:lnSpc>
            </a:pPr>
            <a:r>
              <a:rPr lang="sk-SK" altLang="sk-SK" sz="2000" dirty="0" err="1"/>
              <a:t>Happening</a:t>
            </a:r>
            <a:r>
              <a:rPr lang="sk-SK" altLang="sk-SK" sz="2000" i="1" dirty="0"/>
              <a:t> </a:t>
            </a:r>
          </a:p>
          <a:p>
            <a:pPr>
              <a:lnSpc>
                <a:spcPct val="80000"/>
              </a:lnSpc>
            </a:pPr>
            <a:r>
              <a:rPr lang="sk-SK" altLang="sk-SK" sz="2000" dirty="0"/>
              <a:t>Predstavenie </a:t>
            </a:r>
          </a:p>
          <a:p>
            <a:pPr>
              <a:lnSpc>
                <a:spcPct val="80000"/>
              </a:lnSpc>
            </a:pPr>
            <a:r>
              <a:rPr lang="sk-SK" altLang="sk-SK" sz="2000" dirty="0"/>
              <a:t>Tréning, Výcvik  </a:t>
            </a:r>
          </a:p>
          <a:p>
            <a:pPr>
              <a:lnSpc>
                <a:spcPct val="80000"/>
              </a:lnSpc>
            </a:pPr>
            <a:r>
              <a:rPr lang="sk-SK" altLang="sk-SK" sz="2000" dirty="0" err="1"/>
              <a:t>Disco</a:t>
            </a:r>
            <a:r>
              <a:rPr lang="sk-SK" altLang="sk-SK" sz="2000" dirty="0"/>
              <a:t>-show, Laser-show, Módna show </a:t>
            </a:r>
          </a:p>
          <a:p>
            <a:pPr>
              <a:lnSpc>
                <a:spcPct val="80000"/>
              </a:lnSpc>
            </a:pPr>
            <a:r>
              <a:rPr lang="sk-SK" altLang="sk-SK" sz="2000" dirty="0"/>
              <a:t>Pouličná show, </a:t>
            </a:r>
            <a:r>
              <a:rPr lang="sk-SK" altLang="sk-SK" sz="2000" dirty="0" err="1"/>
              <a:t>Talk</a:t>
            </a:r>
            <a:r>
              <a:rPr lang="sk-SK" altLang="sk-SK" sz="2000" dirty="0"/>
              <a:t>-show 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9772409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4A0C34A-CE84-4200-8BAF-91F5D29D0A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4000" b="1" dirty="0"/>
              <a:t>Kultúrno-osvetový pracovník</a:t>
            </a:r>
            <a:r>
              <a:rPr lang="sk-SK" sz="4000" dirty="0"/>
              <a:t> 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AF676029-9905-49AB-8421-4B37AB00D7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sz="2000" dirty="0"/>
              <a:t>Garant</a:t>
            </a:r>
          </a:p>
          <a:p>
            <a:r>
              <a:rPr lang="sk-SK" sz="2000" dirty="0"/>
              <a:t>Organizátor </a:t>
            </a:r>
          </a:p>
          <a:p>
            <a:r>
              <a:rPr lang="sk-SK" sz="2000" dirty="0"/>
              <a:t>Metodik</a:t>
            </a:r>
          </a:p>
          <a:p>
            <a:r>
              <a:rPr lang="sk-SK" sz="2000" dirty="0"/>
              <a:t>Administrátor</a:t>
            </a:r>
          </a:p>
          <a:p>
            <a:r>
              <a:rPr lang="sk-SK" sz="2000" dirty="0"/>
              <a:t>Manažér</a:t>
            </a:r>
          </a:p>
          <a:p>
            <a:r>
              <a:rPr lang="sk-SK" sz="2000" dirty="0"/>
              <a:t>Animátor</a:t>
            </a:r>
          </a:p>
          <a:p>
            <a:pPr marL="0" indent="0">
              <a:buNone/>
            </a:pPr>
            <a:endParaRPr lang="sk-SK" sz="2000" dirty="0"/>
          </a:p>
          <a:p>
            <a:pPr marL="0" indent="0">
              <a:buNone/>
            </a:pPr>
            <a:r>
              <a:rPr lang="sk-SK" sz="2000" dirty="0"/>
              <a:t>Partner, spoluorganizátor, dobrovoľník, pomocné sily ...</a:t>
            </a:r>
          </a:p>
        </p:txBody>
      </p:sp>
    </p:spTree>
    <p:extLst>
      <p:ext uri="{BB962C8B-B14F-4D97-AF65-F5344CB8AC3E}">
        <p14:creationId xmlns:p14="http://schemas.microsoft.com/office/powerpoint/2010/main" val="40425973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3E50E85-33DE-4580-9294-15D71FE753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sk-SK" b="1" dirty="0"/>
            </a:br>
            <a:r>
              <a:rPr lang="sk-SK" sz="4400" b="1" dirty="0"/>
              <a:t>Cieľové skupiny a ich špecifiká</a:t>
            </a:r>
            <a:br>
              <a:rPr lang="sk-SK" dirty="0"/>
            </a:b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C4F0F153-FD00-4698-B19F-B11AF19DAD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lnSpc>
                <a:spcPct val="80000"/>
              </a:lnSpc>
              <a:buNone/>
            </a:pPr>
            <a:r>
              <a:rPr lang="sk-SK" altLang="sk-SK" sz="2000" dirty="0">
                <a:latin typeface="Times New Roman" panose="02020603050405020304" pitchFamily="18" charset="0"/>
              </a:rPr>
              <a:t>Cieľové skupiny delíme podľa:</a:t>
            </a:r>
          </a:p>
          <a:p>
            <a:pPr marL="457200" indent="-457200">
              <a:lnSpc>
                <a:spcPct val="80000"/>
              </a:lnSpc>
            </a:pPr>
            <a:r>
              <a:rPr lang="sk-SK" altLang="sk-SK" sz="2000" dirty="0">
                <a:latin typeface="Times New Roman" panose="02020603050405020304" pitchFamily="18" charset="0"/>
              </a:rPr>
              <a:t>základných fyzických charakteristík (muži, ženy, deti, seniori, mládež, dospelí...)</a:t>
            </a:r>
          </a:p>
          <a:p>
            <a:pPr marL="457200" indent="-457200">
              <a:lnSpc>
                <a:spcPct val="80000"/>
              </a:lnSpc>
            </a:pPr>
            <a:r>
              <a:rPr lang="sk-SK" altLang="sk-SK" sz="2000" dirty="0">
                <a:latin typeface="Times New Roman" panose="02020603050405020304" pitchFamily="18" charset="0"/>
              </a:rPr>
              <a:t>psychologicko−osobnostných charakteristík</a:t>
            </a:r>
          </a:p>
          <a:p>
            <a:pPr marL="457200" indent="-457200">
              <a:lnSpc>
                <a:spcPct val="80000"/>
              </a:lnSpc>
            </a:pPr>
            <a:r>
              <a:rPr lang="sk-SK" altLang="sk-SK" sz="2000" dirty="0">
                <a:latin typeface="Times New Roman" panose="02020603050405020304" pitchFamily="18" charset="0"/>
              </a:rPr>
              <a:t>sociálne a sociokultúrnych charakteristík (mesto, obec, zahraniční ...)</a:t>
            </a:r>
          </a:p>
          <a:p>
            <a:pPr marL="457200" indent="-457200">
              <a:lnSpc>
                <a:spcPct val="80000"/>
              </a:lnSpc>
            </a:pPr>
            <a:r>
              <a:rPr lang="sk-SK" altLang="sk-SK" sz="2000" dirty="0">
                <a:latin typeface="Times New Roman" panose="02020603050405020304" pitchFamily="18" charset="0"/>
              </a:rPr>
              <a:t>ekonomicko−materiálnych charakteristík</a:t>
            </a:r>
          </a:p>
          <a:p>
            <a:pPr marL="457200" indent="-457200">
              <a:lnSpc>
                <a:spcPct val="80000"/>
              </a:lnSpc>
              <a:buNone/>
            </a:pPr>
            <a:endParaRPr lang="sk-SK" altLang="sk-SK" sz="2000" dirty="0">
              <a:latin typeface="Times New Roman" panose="02020603050405020304" pitchFamily="18" charset="0"/>
            </a:endParaRPr>
          </a:p>
          <a:p>
            <a:pPr marL="457200" indent="-457200">
              <a:lnSpc>
                <a:spcPct val="80000"/>
              </a:lnSpc>
            </a:pPr>
            <a:r>
              <a:rPr lang="sk-SK" altLang="sk-SK" sz="2000" dirty="0">
                <a:latin typeface="Times New Roman" panose="02020603050405020304" pitchFamily="18" charset="0"/>
              </a:rPr>
              <a:t>Individuálny účastník</a:t>
            </a:r>
          </a:p>
          <a:p>
            <a:pPr marL="457200" indent="-457200">
              <a:lnSpc>
                <a:spcPct val="80000"/>
              </a:lnSpc>
            </a:pPr>
            <a:r>
              <a:rPr lang="sk-SK" altLang="sk-SK" sz="2000" dirty="0">
                <a:latin typeface="Times New Roman" panose="02020603050405020304" pitchFamily="18" charset="0"/>
              </a:rPr>
              <a:t>Skupina (klub, krúžok)</a:t>
            </a:r>
          </a:p>
          <a:p>
            <a:pPr marL="457200" indent="-457200">
              <a:lnSpc>
                <a:spcPct val="80000"/>
              </a:lnSpc>
            </a:pPr>
            <a:r>
              <a:rPr lang="sk-SK" altLang="sk-SK" sz="2000" dirty="0">
                <a:latin typeface="Times New Roman" panose="02020603050405020304" pitchFamily="18" charset="0"/>
              </a:rPr>
              <a:t>Publikum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4423009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A9F9373-602D-4B4C-9162-5B62E739F2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4000" b="1" dirty="0"/>
              <a:t>Manažment</a:t>
            </a:r>
            <a:endParaRPr lang="sk-SK" sz="4000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800A4EF3-D0E5-4224-8A09-64148F5D8D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791222"/>
            <a:ext cx="8915400" cy="4120000"/>
          </a:xfrm>
        </p:spPr>
        <p:txBody>
          <a:bodyPr/>
          <a:lstStyle/>
          <a:p>
            <a:r>
              <a:rPr lang="sk-SK" sz="2000" dirty="0"/>
              <a:t>Strategický manažment - misia, vízia, stratégia, koncepcia, akčný plán, plán, monitoring, hodnotenie, správa</a:t>
            </a:r>
          </a:p>
          <a:p>
            <a:r>
              <a:rPr lang="sk-SK" sz="2000" dirty="0"/>
              <a:t>Finančný manažment – získavanie a riadenie financií</a:t>
            </a:r>
          </a:p>
          <a:p>
            <a:r>
              <a:rPr lang="sk-SK" sz="2000" dirty="0"/>
              <a:t>Projektový manažment – </a:t>
            </a:r>
            <a:r>
              <a:rPr lang="sk-SK" sz="2000" dirty="0" err="1"/>
              <a:t>swot</a:t>
            </a:r>
            <a:r>
              <a:rPr lang="sk-SK" sz="2000" dirty="0"/>
              <a:t> analýza, výzva, návrh, projekt, realizácia</a:t>
            </a:r>
          </a:p>
          <a:p>
            <a:r>
              <a:rPr lang="sk-SK" sz="2000" dirty="0" err="1"/>
              <a:t>Time</a:t>
            </a:r>
            <a:r>
              <a:rPr lang="sk-SK" sz="2000" dirty="0"/>
              <a:t> manažment – organizovanie času (</a:t>
            </a:r>
            <a:r>
              <a:rPr lang="sk-SK" sz="2000" dirty="0" err="1"/>
              <a:t>prokrastinácia</a:t>
            </a:r>
            <a:r>
              <a:rPr lang="sk-SK" sz="2000" dirty="0"/>
              <a:t>, prestoje)</a:t>
            </a:r>
          </a:p>
          <a:p>
            <a:r>
              <a:rPr lang="sk-SK" sz="2000" dirty="0"/>
              <a:t>Personálny manažment – výber, organizácia ľudských zdrojov, vzdelávanie, hodnotenie, ...</a:t>
            </a:r>
          </a:p>
          <a:p>
            <a:endParaRPr lang="sk-SK" sz="2000" dirty="0"/>
          </a:p>
        </p:txBody>
      </p:sp>
    </p:spTree>
    <p:extLst>
      <p:ext uri="{BB962C8B-B14F-4D97-AF65-F5344CB8AC3E}">
        <p14:creationId xmlns:p14="http://schemas.microsoft.com/office/powerpoint/2010/main" val="335295255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2BBECF5-6551-4687-B232-06D6E7D76A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4000" b="1" dirty="0"/>
              <a:t>Dokumentácia</a:t>
            </a:r>
            <a:r>
              <a:rPr lang="sk-SK" sz="4000" dirty="0"/>
              <a:t> 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03106C42-C8C5-4242-9EF4-3769C50E72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sk-SK" dirty="0"/>
          </a:p>
          <a:p>
            <a:r>
              <a:rPr lang="sk-SK" sz="2000" dirty="0"/>
              <a:t>Pozvánky, plagáty, prezenčné listiny </a:t>
            </a:r>
          </a:p>
          <a:p>
            <a:r>
              <a:rPr lang="sk-SK" sz="2000" dirty="0"/>
              <a:t>Objednávky, faktúry, zmluvy, dohody, výkazy práce</a:t>
            </a:r>
          </a:p>
          <a:p>
            <a:r>
              <a:rPr lang="sk-SK" sz="2000" dirty="0"/>
              <a:t>Vystúpenia, prezentácie</a:t>
            </a:r>
          </a:p>
          <a:p>
            <a:r>
              <a:rPr lang="sk-SK" sz="2000" dirty="0"/>
              <a:t>Fotodokumentácia</a:t>
            </a:r>
          </a:p>
          <a:p>
            <a:r>
              <a:rPr lang="sk-SK" sz="2000" dirty="0"/>
              <a:t>Dotazník  a vyhodnotenie spätnej väzby</a:t>
            </a:r>
          </a:p>
          <a:p>
            <a:r>
              <a:rPr lang="sk-SK" sz="2000" dirty="0"/>
              <a:t>Správy, hodnotenia </a:t>
            </a:r>
          </a:p>
          <a:p>
            <a:endParaRPr lang="sk-SK" dirty="0"/>
          </a:p>
          <a:p>
            <a:endParaRPr lang="sk-SK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63001538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E437ECA6-3951-4DAB-B87F-671FD4A935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33380" y="2133600"/>
            <a:ext cx="7471231" cy="37776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k-SK" sz="2000" b="1" dirty="0"/>
              <a:t>Úloha 3: </a:t>
            </a:r>
          </a:p>
          <a:p>
            <a:pPr marL="0" indent="0">
              <a:buNone/>
            </a:pPr>
            <a:r>
              <a:rPr lang="sk-SK" sz="2000" b="1" dirty="0"/>
              <a:t>napíšte aké ďalšie dokumenty využívate</a:t>
            </a:r>
            <a:endParaRPr lang="sk-SK" sz="2000" dirty="0"/>
          </a:p>
        </p:txBody>
      </p:sp>
    </p:spTree>
    <p:extLst>
      <p:ext uri="{BB962C8B-B14F-4D97-AF65-F5344CB8AC3E}">
        <p14:creationId xmlns:p14="http://schemas.microsoft.com/office/powerpoint/2010/main" val="350477467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A212917-9510-407D-B9A8-1887061616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4000" b="1" dirty="0"/>
              <a:t>Postup  pri manažovaní aktivít</a:t>
            </a:r>
            <a:endParaRPr lang="sk-SK" sz="4000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464BC8E4-F3F1-4AAD-BA95-8BC2D40641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/>
            <a:r>
              <a:rPr lang="sk-SK" sz="2600" b="1" dirty="0"/>
              <a:t>Cieľ</a:t>
            </a:r>
            <a:r>
              <a:rPr lang="sk-SK" sz="2600" dirty="0"/>
              <a:t> – prečo to chcem robiť – mojím cieľom je zlepšiť, skvalitniť, ponúknuť, zvýšiť, naučiť, sprostredkovať ....</a:t>
            </a:r>
          </a:p>
          <a:p>
            <a:pPr lvl="0"/>
            <a:r>
              <a:rPr lang="sk-SK" sz="2600" b="1" dirty="0"/>
              <a:t>Obsah</a:t>
            </a:r>
            <a:r>
              <a:rPr lang="sk-SK" sz="2600" dirty="0"/>
              <a:t> - oblasť – hudba, divadlo, vzdelávanie, estetický zážitok, komunikácia, rekreácia, zdokonalenie v nejakej oblasti umenia....</a:t>
            </a:r>
          </a:p>
          <a:p>
            <a:pPr lvl="0"/>
            <a:r>
              <a:rPr lang="sk-SK" sz="2600" b="1" dirty="0"/>
              <a:t>Téma</a:t>
            </a:r>
            <a:r>
              <a:rPr lang="sk-SK" sz="2600" dirty="0"/>
              <a:t> – súčasná, remeslo, osobnosť, udalosť, </a:t>
            </a:r>
          </a:p>
          <a:p>
            <a:pPr lvl="0"/>
            <a:r>
              <a:rPr lang="sk-SK" sz="2600" b="1" dirty="0"/>
              <a:t>Forma</a:t>
            </a:r>
            <a:r>
              <a:rPr lang="sk-SK" sz="2600" dirty="0"/>
              <a:t> – koncert, prednáška, konferencia, predstavenie, workshop, súťaž, </a:t>
            </a:r>
          </a:p>
          <a:p>
            <a:pPr lvl="0"/>
            <a:r>
              <a:rPr lang="sk-SK" sz="2600" b="1" dirty="0"/>
              <a:t>Cieľová skupina </a:t>
            </a:r>
            <a:r>
              <a:rPr lang="sk-SK" sz="2600" dirty="0"/>
              <a:t>– konkrétna, kto (deti, dospelí, seniori, rodiny, odborníci,</a:t>
            </a:r>
          </a:p>
          <a:p>
            <a:pPr lvl="0"/>
            <a:r>
              <a:rPr lang="sk-SK" sz="2600" b="1" dirty="0"/>
              <a:t>Názov</a:t>
            </a:r>
          </a:p>
          <a:p>
            <a:pPr lvl="0"/>
            <a:r>
              <a:rPr lang="sk-SK" sz="2600" b="1" dirty="0"/>
              <a:t>Rozsah</a:t>
            </a:r>
            <a:r>
              <a:rPr lang="sk-SK" sz="2600" dirty="0"/>
              <a:t> – deň, zopár hodín, dni, od – do</a:t>
            </a:r>
          </a:p>
          <a:p>
            <a:pPr lvl="0"/>
            <a:r>
              <a:rPr lang="sk-SK" sz="2600" b="1" dirty="0"/>
              <a:t>Termín  a miesto </a:t>
            </a:r>
            <a:r>
              <a:rPr lang="sk-SK" sz="2600" dirty="0"/>
              <a:t>– v týždni, sviatok, nedeľa, interiér, exteriér   </a:t>
            </a:r>
          </a:p>
          <a:p>
            <a:pPr lvl="0"/>
            <a:r>
              <a:rPr lang="sk-SK" sz="2600" b="1" dirty="0"/>
              <a:t>Organizátor</a:t>
            </a:r>
            <a:r>
              <a:rPr lang="sk-SK" sz="2600" dirty="0"/>
              <a:t> (organizácia), partneri, spoluorganizátori</a:t>
            </a:r>
          </a:p>
          <a:p>
            <a:pPr marL="0" indent="0">
              <a:buNone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7205107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DD88539-6B39-466B-8F5D-BA7A53A3A3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4000" b="1" dirty="0"/>
              <a:t>Dobré kultúrno-osvetové podujatie</a:t>
            </a:r>
            <a:endParaRPr lang="sk-SK" sz="4000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0C04C94E-ECCD-4319-9E1E-4BF34AF5D7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k-SK" sz="2000" b="1" dirty="0"/>
              <a:t>Plánovanie</a:t>
            </a:r>
            <a:r>
              <a:rPr lang="sk-SK" sz="2000" dirty="0"/>
              <a:t> pripraviť administratívu </a:t>
            </a:r>
          </a:p>
          <a:p>
            <a:r>
              <a:rPr lang="sk-SK" sz="2000" dirty="0"/>
              <a:t>Ľudské zdroje - dohody - lektori, vystupujúci – súbory, jednotlivci, moderátori, servis, inšpicienti (hasiči, zdravotníci)</a:t>
            </a:r>
          </a:p>
          <a:p>
            <a:r>
              <a:rPr lang="sk-SK" sz="2000" dirty="0"/>
              <a:t>materiálno-technické zabezpečenie – pódium, prenájom priestorov, vybavenie – počítače, ozvučenie, osvetlenie, plátno, dataprojektor, pripojenie na internet... </a:t>
            </a:r>
          </a:p>
          <a:p>
            <a:r>
              <a:rPr lang="sk-SK" sz="2000" dirty="0"/>
              <a:t>finančné zabezpečenie – rozpočet – položky, barter, sponzoring, predaj vstupeniek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4219133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D2D1378-2546-4DEF-ACE0-74EA9851BE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>
            <a:normAutofit/>
          </a:bodyPr>
          <a:lstStyle/>
          <a:p>
            <a:r>
              <a:rPr lang="sk-SK" sz="4000" b="1" dirty="0"/>
              <a:t>Obsah vzdelávania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3F1BA541-8BEC-4BD4-884F-8D4F9BB11E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sk-SK" sz="2000" dirty="0"/>
              <a:t>Kultúrno-osvetová činnosť  </a:t>
            </a:r>
          </a:p>
          <a:p>
            <a:pPr lvl="0"/>
            <a:r>
              <a:rPr lang="sk-SK" sz="2000" dirty="0"/>
              <a:t>Legislatívne a inštitucionálne aspekty KOČ</a:t>
            </a:r>
          </a:p>
          <a:p>
            <a:pPr lvl="0"/>
            <a:r>
              <a:rPr lang="sk-SK" sz="2000" dirty="0"/>
              <a:t>Obsah kultúrno-osvetovej činnosti</a:t>
            </a:r>
          </a:p>
          <a:p>
            <a:pPr lvl="0"/>
            <a:r>
              <a:rPr lang="sk-SK" sz="2000" dirty="0"/>
              <a:t>Kultúrno-osvetový pracovník verzus cieľové skupiny </a:t>
            </a:r>
          </a:p>
          <a:p>
            <a:pPr lvl="0"/>
            <a:r>
              <a:rPr lang="sk-SK" sz="2000" dirty="0"/>
              <a:t>Kultúrno-osvetové aktivity a ich špecifiká</a:t>
            </a:r>
          </a:p>
          <a:p>
            <a:pPr marL="0" indent="0">
              <a:buNone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97739987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243208-0798-420D-89B1-97EFE86C9D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4000" b="1" dirty="0"/>
              <a:t>Dobré kultúrno-osvetové podujatie</a:t>
            </a:r>
            <a:endParaRPr lang="sk-SK" sz="4000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3DEF615E-6101-4E3B-93B3-09B3450471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k-SK" sz="2000" b="1" dirty="0"/>
              <a:t>Marketing</a:t>
            </a:r>
            <a:endParaRPr lang="sk-SK" sz="2000" dirty="0"/>
          </a:p>
          <a:p>
            <a:r>
              <a:rPr lang="sk-SK" sz="2000" dirty="0"/>
              <a:t>Zameraný na propagáciu značky, organizácie, podujatia</a:t>
            </a:r>
          </a:p>
          <a:p>
            <a:r>
              <a:rPr lang="sk-SK" sz="2000" dirty="0"/>
              <a:t>PR pred a po akcii</a:t>
            </a:r>
          </a:p>
          <a:p>
            <a:r>
              <a:rPr lang="sk-SK" sz="2000" dirty="0"/>
              <a:t>Kanály: web, </a:t>
            </a:r>
            <a:r>
              <a:rPr lang="sk-SK" sz="2000" dirty="0" err="1"/>
              <a:t>facebook</a:t>
            </a:r>
            <a:r>
              <a:rPr lang="sk-SK" sz="2000" dirty="0"/>
              <a:t>, </a:t>
            </a:r>
            <a:r>
              <a:rPr lang="sk-SK" sz="2000" dirty="0" err="1"/>
              <a:t>instagram</a:t>
            </a:r>
            <a:r>
              <a:rPr lang="sk-SK" sz="2000" dirty="0"/>
              <a:t>, </a:t>
            </a:r>
            <a:r>
              <a:rPr lang="sk-SK" sz="2000" dirty="0" err="1"/>
              <a:t>info</a:t>
            </a:r>
            <a:r>
              <a:rPr lang="sk-SK" sz="2000" dirty="0"/>
              <a:t> do médií</a:t>
            </a:r>
          </a:p>
          <a:p>
            <a:r>
              <a:rPr lang="sk-SK" sz="2000" dirty="0"/>
              <a:t>Tlač - pozvánky, plagát, </a:t>
            </a:r>
            <a:r>
              <a:rPr lang="sk-SK" sz="2000" dirty="0" err="1"/>
              <a:t>bulletín</a:t>
            </a:r>
            <a:r>
              <a:rPr lang="sk-SK" sz="2000" dirty="0"/>
              <a:t>,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25649138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B684C6D-DA62-491B-81AA-F91A3C467A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38400" y="500062"/>
            <a:ext cx="8915400" cy="1325563"/>
          </a:xfrm>
        </p:spPr>
        <p:txBody>
          <a:bodyPr/>
          <a:lstStyle/>
          <a:p>
            <a:r>
              <a:rPr lang="sk-SK" sz="4000" b="1" dirty="0"/>
              <a:t>Dobré kultúrno-osvetové podujatie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FB9EDB37-B4C0-4E58-9C1C-E79BD25951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k-SK" sz="2000" b="1" dirty="0"/>
              <a:t>Realizácia</a:t>
            </a:r>
          </a:p>
          <a:p>
            <a:r>
              <a:rPr lang="sk-SK" sz="2000" dirty="0"/>
              <a:t>2 varianty – suchý, mokrý, optimistický, pesimistický</a:t>
            </a:r>
          </a:p>
          <a:p>
            <a:r>
              <a:rPr lang="sk-SK" sz="2000" dirty="0"/>
              <a:t>Krátka porada pred akciou, doriešenie aktuálnych vecí</a:t>
            </a:r>
          </a:p>
          <a:p>
            <a:r>
              <a:rPr lang="sk-SK" sz="2000" dirty="0"/>
              <a:t>Počas aktivity – sledovanie harmonogramu, riešenie nepredvídaných situácií,</a:t>
            </a:r>
          </a:p>
          <a:p>
            <a:r>
              <a:rPr lang="sk-SK" sz="2000" dirty="0"/>
              <a:t>Starostlivosť o účastníkov (</a:t>
            </a:r>
            <a:r>
              <a:rPr lang="sk-SK" sz="2000" dirty="0" err="1"/>
              <a:t>wc</a:t>
            </a:r>
            <a:r>
              <a:rPr lang="sk-SK" sz="2000" dirty="0"/>
              <a:t>, občerstvenie, klíma, priestory...)</a:t>
            </a:r>
          </a:p>
          <a:p>
            <a:r>
              <a:rPr lang="sk-SK" sz="2000" dirty="0"/>
              <a:t>Otvorenie, záver (moderátor aktivity)</a:t>
            </a:r>
          </a:p>
          <a:p>
            <a:r>
              <a:rPr lang="sk-SK" sz="2000" dirty="0"/>
              <a:t>Organizačné záležitosti 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33676534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A2A0168-FC56-44B0-BCDC-70BFDC8938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4000" b="1" dirty="0"/>
              <a:t>Dobré kultúrno-osvetové podujatie</a:t>
            </a:r>
            <a:endParaRPr lang="sk-SK" sz="4000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6567F9FC-A35D-427D-BBD0-C69099E788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k-SK" sz="2000" b="1" dirty="0"/>
              <a:t>Hodnotenie</a:t>
            </a:r>
            <a:endParaRPr lang="sk-SK" sz="2000" dirty="0"/>
          </a:p>
          <a:p>
            <a:r>
              <a:rPr lang="sk-SK" sz="2000" dirty="0"/>
              <a:t>spätná väzba od účastníkov (ankety, dotazníky, rozhovory, záujem...)</a:t>
            </a:r>
          </a:p>
          <a:p>
            <a:r>
              <a:rPr lang="sk-SK" sz="2000" dirty="0"/>
              <a:t>hodnotenie pre zriaďovateľa (správa)</a:t>
            </a:r>
          </a:p>
          <a:p>
            <a:r>
              <a:rPr lang="sk-SK" sz="2000" dirty="0"/>
              <a:t>Hodnotenie pre partnerov, sponzorov a pod.</a:t>
            </a:r>
          </a:p>
          <a:p>
            <a:r>
              <a:rPr lang="sk-SK" sz="2000" dirty="0"/>
              <a:t>Sebahodnotenie ( závery pre budúcnosť)</a:t>
            </a:r>
          </a:p>
        </p:txBody>
      </p:sp>
    </p:spTree>
    <p:extLst>
      <p:ext uri="{BB962C8B-B14F-4D97-AF65-F5344CB8AC3E}">
        <p14:creationId xmlns:p14="http://schemas.microsoft.com/office/powerpoint/2010/main" val="51617274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1BBA8A4D-A148-41EB-9BC7-920F4D8D09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82652" y="2133600"/>
            <a:ext cx="7821960" cy="37776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k-SK" sz="2000" b="1" dirty="0"/>
              <a:t>Domáca úloha: </a:t>
            </a:r>
          </a:p>
          <a:p>
            <a:pPr marL="0" indent="0">
              <a:buNone/>
            </a:pPr>
            <a:r>
              <a:rPr lang="sk-SK" sz="2000" b="1" dirty="0"/>
              <a:t>skúste pri príprave kultúrno-osvetového podujatia vrátiť sa </a:t>
            </a:r>
          </a:p>
          <a:p>
            <a:pPr marL="0" indent="0">
              <a:buNone/>
            </a:pPr>
            <a:r>
              <a:rPr lang="sk-SK" sz="2000" b="1" dirty="0"/>
              <a:t>k tejto prezentácii</a:t>
            </a:r>
            <a:endParaRPr lang="sk-SK" sz="2000" dirty="0"/>
          </a:p>
        </p:txBody>
      </p:sp>
    </p:spTree>
    <p:extLst>
      <p:ext uri="{BB962C8B-B14F-4D97-AF65-F5344CB8AC3E}">
        <p14:creationId xmlns:p14="http://schemas.microsoft.com/office/powerpoint/2010/main" val="39193258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E9B7FE7-2E16-4757-8C01-0919FBA80C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sk-SK" sz="4000" dirty="0"/>
            </a:br>
            <a:r>
              <a:rPr lang="sk-SK" sz="4400" b="1" dirty="0"/>
              <a:t>Ďakujem za pozornosť</a:t>
            </a:r>
            <a:br>
              <a:rPr lang="sk-SK" sz="4000" b="1" dirty="0"/>
            </a:br>
            <a:br>
              <a:rPr lang="sk-SK" sz="4000" dirty="0"/>
            </a:br>
            <a:endParaRPr lang="sk-SK" sz="4000" b="1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B6CDED76-CA8D-4EFD-A4AB-DFCFBD4BD0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sk-SK" dirty="0"/>
          </a:p>
          <a:p>
            <a:endParaRPr lang="sk-SK" dirty="0"/>
          </a:p>
          <a:p>
            <a:pPr marL="0" indent="0">
              <a:buNone/>
            </a:pPr>
            <a:endParaRPr lang="sk-SK" dirty="0"/>
          </a:p>
          <a:p>
            <a:endParaRPr lang="sk-SK" dirty="0"/>
          </a:p>
          <a:p>
            <a:endParaRPr lang="sk-SK" dirty="0"/>
          </a:p>
          <a:p>
            <a:pPr marL="0" indent="0">
              <a:buNone/>
            </a:pPr>
            <a:endParaRPr lang="sk-SK" dirty="0"/>
          </a:p>
          <a:p>
            <a:pPr marL="0" indent="0" algn="r">
              <a:buNone/>
            </a:pPr>
            <a:r>
              <a:rPr lang="sk-SK" dirty="0"/>
              <a:t>©PhDr. Svetlana </a:t>
            </a:r>
            <a:r>
              <a:rPr lang="sk-SK" dirty="0" err="1"/>
              <a:t>Chomová</a:t>
            </a:r>
            <a:r>
              <a:rPr lang="sk-SK" dirty="0"/>
              <a:t>, PhD.</a:t>
            </a:r>
          </a:p>
          <a:p>
            <a:pPr marL="0" indent="0" algn="r">
              <a:buNone/>
            </a:pPr>
            <a:r>
              <a:rPr lang="sk-SK" dirty="0">
                <a:solidFill>
                  <a:schemeClr val="tx1"/>
                </a:solidFill>
              </a:rPr>
              <a:t>svetlana.chomova@nocka.sk</a:t>
            </a:r>
          </a:p>
          <a:p>
            <a:pPr marL="0" indent="0" algn="r">
              <a:buNone/>
            </a:pPr>
            <a:r>
              <a:rPr lang="sk-SK" dirty="0"/>
              <a:t>Č. tel.: 0918817129</a:t>
            </a:r>
          </a:p>
        </p:txBody>
      </p:sp>
    </p:spTree>
    <p:extLst>
      <p:ext uri="{BB962C8B-B14F-4D97-AF65-F5344CB8AC3E}">
        <p14:creationId xmlns:p14="http://schemas.microsoft.com/office/powerpoint/2010/main" val="8944086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EF3BF658-E459-44EC-B922-ECBD02263D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70126" y="2133600"/>
            <a:ext cx="7834486" cy="37776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k-SK" sz="2000" b="1" dirty="0"/>
              <a:t>Úloha 1: </a:t>
            </a:r>
          </a:p>
          <a:p>
            <a:pPr marL="0" indent="0">
              <a:buNone/>
            </a:pPr>
            <a:r>
              <a:rPr lang="sk-SK" sz="2000" b="1" dirty="0"/>
              <a:t>čo predstavuje minimum pre začínajúceho </a:t>
            </a:r>
          </a:p>
          <a:p>
            <a:pPr marL="0" indent="0">
              <a:buNone/>
            </a:pPr>
            <a:r>
              <a:rPr lang="sk-SK" sz="2000" b="1" dirty="0"/>
              <a:t>kultúrno-osvetového pracovníka </a:t>
            </a:r>
          </a:p>
          <a:p>
            <a:pPr marL="0" indent="0">
              <a:buNone/>
            </a:pPr>
            <a:r>
              <a:rPr lang="sk-SK" sz="2000" b="1" dirty="0"/>
              <a:t>(čo by mal vedieť)</a:t>
            </a:r>
            <a:endParaRPr lang="sk-SK" sz="2000" dirty="0"/>
          </a:p>
        </p:txBody>
      </p:sp>
    </p:spTree>
    <p:extLst>
      <p:ext uri="{BB962C8B-B14F-4D97-AF65-F5344CB8AC3E}">
        <p14:creationId xmlns:p14="http://schemas.microsoft.com/office/powerpoint/2010/main" val="29357818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F931EE4-B953-485A-846A-EA0E0FB535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29009" y="413359"/>
            <a:ext cx="9575604" cy="1491641"/>
          </a:xfrm>
        </p:spPr>
        <p:txBody>
          <a:bodyPr>
            <a:normAutofit fontScale="90000"/>
          </a:bodyPr>
          <a:lstStyle/>
          <a:p>
            <a:br>
              <a:rPr lang="sk-SK" b="1" dirty="0"/>
            </a:br>
            <a:r>
              <a:rPr lang="sk-SK" sz="4400" b="1" dirty="0"/>
              <a:t>Kultúrno-osvetová činnosť – história</a:t>
            </a:r>
            <a:br>
              <a:rPr lang="sk-SK" dirty="0"/>
            </a:b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E7A1A4C8-8161-4782-B80B-B797BDE0D0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04996" y="1775520"/>
            <a:ext cx="8948803" cy="4351338"/>
          </a:xfrm>
        </p:spPr>
        <p:txBody>
          <a:bodyPr>
            <a:normAutofit/>
          </a:bodyPr>
          <a:lstStyle/>
          <a:p>
            <a:r>
              <a:rPr lang="sk-SK" dirty="0"/>
              <a:t>Prvá československá republika </a:t>
            </a:r>
          </a:p>
          <a:p>
            <a:pPr marL="0" indent="0">
              <a:buNone/>
            </a:pPr>
            <a:r>
              <a:rPr lang="sk-SK" dirty="0"/>
              <a:t>	Zákon č.67/1919 Zb. o organizovaní ľudových kurzov občianskej výchovy 	(osvetový zákon)</a:t>
            </a:r>
          </a:p>
          <a:p>
            <a:r>
              <a:rPr lang="sk-SK" dirty="0"/>
              <a:t>Medzivojnové obdobie </a:t>
            </a:r>
          </a:p>
          <a:p>
            <a:r>
              <a:rPr lang="sk-SK" dirty="0"/>
              <a:t>Slovenský štát – totalitný režim, obmedzenie činnosti rôznych organizácií </a:t>
            </a:r>
          </a:p>
          <a:p>
            <a:r>
              <a:rPr lang="sk-SK" dirty="0"/>
              <a:t>Roky 1945 – 1948 – uvoľnenie, vznik a rozvoj spolkov, obnova republiky</a:t>
            </a:r>
          </a:p>
          <a:p>
            <a:pPr marL="0" indent="0">
              <a:buNone/>
            </a:pPr>
            <a:r>
              <a:rPr lang="sk-SK" dirty="0"/>
              <a:t>	Zákon č. 52/1959 o osvetovej činnosti</a:t>
            </a:r>
          </a:p>
          <a:p>
            <a:r>
              <a:rPr lang="sk-SK" dirty="0"/>
              <a:t>Socialistické obdobie – centrálne riadenie, rešpektovanie línie KSČ, obsah 	regulovaný, inštitúcie zriaďuje štát, výchova nových kádrov </a:t>
            </a:r>
          </a:p>
          <a:p>
            <a:r>
              <a:rPr lang="sk-SK" dirty="0"/>
              <a:t>Obdobie po r. 1989 – demokracia, rozvoj občianskej spoločnosti</a:t>
            </a:r>
          </a:p>
          <a:p>
            <a:pPr marL="0" indent="0">
              <a:buNone/>
            </a:pPr>
            <a:r>
              <a:rPr lang="sk-SK" dirty="0"/>
              <a:t>	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0047432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3EDAFE3-1C7F-4CE3-8BF1-F41C477CC8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16483" y="513567"/>
            <a:ext cx="9588130" cy="1391433"/>
          </a:xfrm>
        </p:spPr>
        <p:txBody>
          <a:bodyPr>
            <a:normAutofit/>
          </a:bodyPr>
          <a:lstStyle/>
          <a:p>
            <a:r>
              <a:rPr lang="sk-SK" sz="4000" b="1" dirty="0"/>
              <a:t>Legislatíva v oblasti kultúrno-osvetovej činnosti</a:t>
            </a:r>
            <a:endParaRPr lang="sk-SK" sz="4000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A90D2368-CF16-4D6F-9673-18112C6DB0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92679" y="2116898"/>
            <a:ext cx="8878054" cy="3925127"/>
          </a:xfrm>
        </p:spPr>
        <p:txBody>
          <a:bodyPr>
            <a:normAutofit/>
          </a:bodyPr>
          <a:lstStyle/>
          <a:p>
            <a:r>
              <a:rPr lang="sk-SK" sz="2000" b="1" dirty="0"/>
              <a:t>Zákon 189/2015 </a:t>
            </a:r>
            <a:r>
              <a:rPr lang="sk-SK" sz="2000" b="1" dirty="0" err="1"/>
              <a:t>Z.z</a:t>
            </a:r>
            <a:r>
              <a:rPr lang="sk-SK" sz="2000" b="1" dirty="0"/>
              <a:t>. o kultúrno-osvetovej činnosti</a:t>
            </a:r>
          </a:p>
          <a:p>
            <a:r>
              <a:rPr lang="sk-SK" sz="2000" dirty="0"/>
              <a:t>Ďalšie dôležité zákony </a:t>
            </a:r>
          </a:p>
          <a:p>
            <a:r>
              <a:rPr lang="sk-SK" sz="2000" dirty="0"/>
              <a:t>Zákon č. 96/1991 Zb. o verejných kultúrnych podujatiach (oznamovacia povinnosť)</a:t>
            </a:r>
          </a:p>
          <a:p>
            <a:r>
              <a:rPr lang="sk-SK" sz="2000" dirty="0"/>
              <a:t>Strategické materiály Ministerstva kultúry Slovenskej republiky (na www. culture.gov.sk)</a:t>
            </a:r>
          </a:p>
          <a:p>
            <a:r>
              <a:rPr lang="sk-SK" sz="2000" dirty="0"/>
              <a:t>Stratégia rozvoja kultúry na roky 2014 -2020 a Akčný plán k stratégii 2018  2020</a:t>
            </a:r>
          </a:p>
          <a:p>
            <a:r>
              <a:rPr lang="sk-SK" sz="2000" dirty="0"/>
              <a:t>Koncepcia Stratégie rozvoja miestnej a regionálnej kultúry a kultúry národnostných menšín Slovenskej republiky do roku 2030</a:t>
            </a:r>
          </a:p>
          <a:p>
            <a:endParaRPr lang="sk-SK" u="sng" dirty="0"/>
          </a:p>
          <a:p>
            <a:endParaRPr lang="sk-SK" u="sng" dirty="0"/>
          </a:p>
          <a:p>
            <a:endParaRPr lang="sk-SK" u="sng" dirty="0"/>
          </a:p>
          <a:p>
            <a:pPr marL="0" indent="0">
              <a:buNone/>
            </a:pPr>
            <a:endParaRPr lang="sk-SK" dirty="0"/>
          </a:p>
          <a:p>
            <a:endParaRPr lang="sk-SK" i="1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1323422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6C89792-40F1-4EC6-847B-9C7B9E7391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>
            <a:normAutofit/>
          </a:bodyPr>
          <a:lstStyle/>
          <a:p>
            <a:r>
              <a:rPr lang="sk-SK" sz="4000" b="1" dirty="0"/>
              <a:t>Kultúrno-osvetová činnosť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CF74B0DA-12E8-45A1-9C37-48DF7CA7B4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665962"/>
            <a:ext cx="8915400" cy="42452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k-SK" sz="2000" b="1" dirty="0"/>
              <a:t>Špecifiká </a:t>
            </a:r>
            <a:r>
              <a:rPr lang="sk-SK" sz="2000" dirty="0"/>
              <a:t> </a:t>
            </a:r>
          </a:p>
          <a:p>
            <a:pPr marL="0" indent="0">
              <a:buNone/>
            </a:pPr>
            <a:r>
              <a:rPr lang="sk-SK" sz="2000" dirty="0"/>
              <a:t>zameraná na:</a:t>
            </a:r>
          </a:p>
          <a:p>
            <a:pPr hangingPunct="0"/>
            <a:r>
              <a:rPr lang="sk-SK" sz="2000" dirty="0"/>
              <a:t>osobnostný rozvoj človeka v jeho voľnom čase v mimopracovných rolách </a:t>
            </a:r>
          </a:p>
          <a:p>
            <a:pPr hangingPunct="0"/>
            <a:r>
              <a:rPr lang="sk-SK" sz="2000" dirty="0"/>
              <a:t>rôzne záujmové cieľové skupiny </a:t>
            </a:r>
          </a:p>
          <a:p>
            <a:pPr hangingPunct="0"/>
            <a:r>
              <a:rPr lang="sk-SK" sz="2000" dirty="0"/>
              <a:t>miestnu, regionálnu a národnú a celoštátnu kultúru</a:t>
            </a:r>
          </a:p>
          <a:p>
            <a:pPr hangingPunct="0"/>
            <a:r>
              <a:rPr lang="sk-SK" sz="2000" dirty="0"/>
              <a:t>široký kultúrno-výchovný aspekt rozvoja spoločnosti </a:t>
            </a:r>
          </a:p>
          <a:p>
            <a:endParaRPr lang="sk-SK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7341310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FE86D8D-A0D2-4A55-AC2F-4D529BF334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>
            <a:normAutofit/>
          </a:bodyPr>
          <a:lstStyle/>
          <a:p>
            <a:r>
              <a:rPr lang="sk-SK" sz="4000" b="1" dirty="0"/>
              <a:t>Inštitúcie, organizácie, subjekty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01561C4D-3671-44DE-B5C9-6ED37A8751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>
            <a:normAutofit lnSpcReduction="10000"/>
          </a:bodyPr>
          <a:lstStyle/>
          <a:p>
            <a:r>
              <a:rPr lang="sk-SK" sz="2000" dirty="0"/>
              <a:t>Národné osvetové centrum </a:t>
            </a:r>
          </a:p>
          <a:p>
            <a:r>
              <a:rPr lang="sk-SK" sz="2000" dirty="0"/>
              <a:t>Regionálne osvetové strediská – VÚC oddelenia kultúry</a:t>
            </a:r>
          </a:p>
          <a:p>
            <a:r>
              <a:rPr lang="sk-SK" sz="2000" dirty="0"/>
              <a:t>Mestské kultúrne strediská a kultúrne domy, oddelenia kultúry v meste</a:t>
            </a:r>
          </a:p>
          <a:p>
            <a:r>
              <a:rPr lang="sk-SK" sz="2000" dirty="0"/>
              <a:t>Obecné úrady a kultúrni referenti</a:t>
            </a:r>
          </a:p>
          <a:p>
            <a:endParaRPr lang="sk-SK" sz="2000" dirty="0"/>
          </a:p>
          <a:p>
            <a:r>
              <a:rPr lang="sk-SK" sz="2000" dirty="0"/>
              <a:t>Tretí sektor (cirkevné zariadenia, záujmové kluby)</a:t>
            </a:r>
          </a:p>
          <a:p>
            <a:r>
              <a:rPr lang="sk-SK" sz="2000" dirty="0"/>
              <a:t>Súkromné kultúrne zariadenia</a:t>
            </a:r>
          </a:p>
          <a:p>
            <a:r>
              <a:rPr lang="sk-SK" sz="2000" dirty="0"/>
              <a:t>Ďalšie inštitúcie a organizácie (školstvo, knižnice, múzeá, hvezdárne..)</a:t>
            </a:r>
          </a:p>
          <a:p>
            <a:pPr marL="0" indent="0">
              <a:buNone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7856885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0A029D9-AC44-45C1-8BCF-BA86E2739D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>
            <a:normAutofit/>
          </a:bodyPr>
          <a:lstStyle/>
          <a:p>
            <a:r>
              <a:rPr lang="sk-SK" sz="4000" b="1" dirty="0"/>
              <a:t>Obsah kultúrno-osvetovej činnosti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0BFCB84C-DA33-4A63-9E5F-D7A45025E0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653436"/>
            <a:ext cx="8915400" cy="4257786"/>
          </a:xfrm>
        </p:spPr>
        <p:txBody>
          <a:bodyPr>
            <a:normAutofit fontScale="55000" lnSpcReduction="20000"/>
          </a:bodyPr>
          <a:lstStyle/>
          <a:p>
            <a:pPr marL="0" indent="0" hangingPunct="0">
              <a:buNone/>
            </a:pPr>
            <a:endParaRPr lang="sk-SK" sz="3800" dirty="0"/>
          </a:p>
          <a:p>
            <a:pPr lvl="0" hangingPunct="0"/>
            <a:r>
              <a:rPr lang="sk-SK" sz="3600" dirty="0"/>
              <a:t>záujmové vzdelávanie</a:t>
            </a:r>
          </a:p>
          <a:p>
            <a:pPr lvl="0" hangingPunct="0"/>
            <a:r>
              <a:rPr lang="sk-SK" sz="3600" dirty="0"/>
              <a:t>aktivizačná výchovno-vzdelávacia a akčná osveta</a:t>
            </a:r>
          </a:p>
          <a:p>
            <a:pPr lvl="0" hangingPunct="0"/>
            <a:r>
              <a:rPr lang="sk-SK" sz="3600" dirty="0"/>
              <a:t>záujmová umelecká činnosť</a:t>
            </a:r>
          </a:p>
          <a:p>
            <a:pPr lvl="0" hangingPunct="0"/>
            <a:r>
              <a:rPr lang="sk-SK" sz="3600" dirty="0"/>
              <a:t>záujmová </a:t>
            </a:r>
            <a:r>
              <a:rPr lang="sk-SK" sz="3600" dirty="0" err="1"/>
              <a:t>mimoumelecká</a:t>
            </a:r>
            <a:r>
              <a:rPr lang="sk-SK" sz="3600" dirty="0"/>
              <a:t> činnosť</a:t>
            </a:r>
          </a:p>
          <a:p>
            <a:pPr lvl="0" hangingPunct="0"/>
            <a:r>
              <a:rPr lang="sk-SK" sz="3600" dirty="0"/>
              <a:t>kultúrno-umelecké vyžitie</a:t>
            </a:r>
          </a:p>
          <a:p>
            <a:pPr lvl="0" hangingPunct="0"/>
            <a:r>
              <a:rPr lang="sk-SK" sz="3600" dirty="0"/>
              <a:t>kultúrno-spomienkové aktivity</a:t>
            </a:r>
          </a:p>
          <a:p>
            <a:pPr lvl="0" hangingPunct="0"/>
            <a:r>
              <a:rPr lang="sk-SK" sz="3600" dirty="0"/>
              <a:t>kultúrno-zábavná činnosť</a:t>
            </a:r>
          </a:p>
          <a:p>
            <a:pPr lvl="0" hangingPunct="0"/>
            <a:r>
              <a:rPr lang="sk-SK" sz="3600" dirty="0"/>
              <a:t>kultúrno-rekreačná a rekreačno-športová činnosť</a:t>
            </a:r>
          </a:p>
          <a:p>
            <a:pPr lvl="0" hangingPunct="0"/>
            <a:r>
              <a:rPr lang="sk-SK" sz="3600" dirty="0"/>
              <a:t>kultúrno-sociálna a charitatívna činnosť</a:t>
            </a:r>
          </a:p>
          <a:p>
            <a:pPr lvl="0" hangingPunct="0"/>
            <a:r>
              <a:rPr lang="sk-SK" sz="3600" dirty="0"/>
              <a:t>ekumenické kultúrno-výchovné aktivity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7351693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D511923E-959F-497E-BF1B-4C2050367F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58432" y="2133600"/>
            <a:ext cx="7446179" cy="37776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k-SK" sz="2000" b="1" dirty="0"/>
              <a:t>Úloha 2: </a:t>
            </a:r>
          </a:p>
          <a:p>
            <a:pPr marL="0" indent="0">
              <a:buNone/>
            </a:pPr>
            <a:r>
              <a:rPr lang="sk-SK" sz="2000" b="1" dirty="0"/>
              <a:t>za každú oblasť navrhnite 1konkrétnu aktivitu</a:t>
            </a:r>
            <a:endParaRPr lang="sk-SK" sz="2000" dirty="0"/>
          </a:p>
        </p:txBody>
      </p:sp>
    </p:spTree>
    <p:extLst>
      <p:ext uri="{BB962C8B-B14F-4D97-AF65-F5344CB8AC3E}">
        <p14:creationId xmlns:p14="http://schemas.microsoft.com/office/powerpoint/2010/main" val="3248231410"/>
      </p:ext>
    </p:extLst>
  </p:cSld>
  <p:clrMapOvr>
    <a:masterClrMapping/>
  </p:clrMapOvr>
</p:sld>
</file>

<file path=ppt/theme/theme1.xml><?xml version="1.0" encoding="utf-8"?>
<a:theme xmlns:a="http://schemas.openxmlformats.org/drawingml/2006/main" name="Dym">
  <a:themeElements>
    <a:clrScheme name="Dym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Dym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ym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499</TotalTime>
  <Words>747</Words>
  <Application>Microsoft Office PowerPoint</Application>
  <PresentationFormat>Širokouhlá</PresentationFormat>
  <Paragraphs>191</Paragraphs>
  <Slides>24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4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24</vt:i4>
      </vt:variant>
    </vt:vector>
  </HeadingPairs>
  <TitlesOfParts>
    <vt:vector size="29" baseType="lpstr">
      <vt:lpstr>Arial</vt:lpstr>
      <vt:lpstr>Century Gothic</vt:lpstr>
      <vt:lpstr>Times New Roman</vt:lpstr>
      <vt:lpstr>Wingdings 3</vt:lpstr>
      <vt:lpstr>Dym</vt:lpstr>
      <vt:lpstr>Vedomosti v oblasti kultúrno-osvetovej činnosti</vt:lpstr>
      <vt:lpstr>Obsah vzdelávania</vt:lpstr>
      <vt:lpstr>Prezentácia programu PowerPoint</vt:lpstr>
      <vt:lpstr> Kultúrno-osvetová činnosť – história </vt:lpstr>
      <vt:lpstr>Legislatíva v oblasti kultúrno-osvetovej činnosti</vt:lpstr>
      <vt:lpstr>Kultúrno-osvetová činnosť</vt:lpstr>
      <vt:lpstr>Inštitúcie, organizácie, subjekty</vt:lpstr>
      <vt:lpstr>Obsah kultúrno-osvetovej činnosti</vt:lpstr>
      <vt:lpstr>Prezentácia programu PowerPoint</vt:lpstr>
      <vt:lpstr>Systém kultúrno-osvetovej činnosti</vt:lpstr>
      <vt:lpstr>Kultúrno-osvetové aktivity</vt:lpstr>
      <vt:lpstr>Formy KOČ</vt:lpstr>
      <vt:lpstr>Kultúrno-osvetový pracovník </vt:lpstr>
      <vt:lpstr> Cieľové skupiny a ich špecifiká </vt:lpstr>
      <vt:lpstr>Manažment</vt:lpstr>
      <vt:lpstr>Dokumentácia </vt:lpstr>
      <vt:lpstr>Prezentácia programu PowerPoint</vt:lpstr>
      <vt:lpstr>Postup  pri manažovaní aktivít</vt:lpstr>
      <vt:lpstr>Dobré kultúrno-osvetové podujatie</vt:lpstr>
      <vt:lpstr>Dobré kultúrno-osvetové podujatie</vt:lpstr>
      <vt:lpstr>Dobré kultúrno-osvetové podujatie</vt:lpstr>
      <vt:lpstr>Dobré kultúrno-osvetové podujatie</vt:lpstr>
      <vt:lpstr>Prezentácia programu PowerPoint</vt:lpstr>
      <vt:lpstr> Ďakujem za pozornosť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Minimum osvetového pracovníka</dc:title>
  <dc:creator>Chomova Svetlana</dc:creator>
  <cp:lastModifiedBy>Veronika Vasilova</cp:lastModifiedBy>
  <cp:revision>36</cp:revision>
  <dcterms:created xsi:type="dcterms:W3CDTF">2019-08-14T15:17:03Z</dcterms:created>
  <dcterms:modified xsi:type="dcterms:W3CDTF">2019-09-30T14:23:30Z</dcterms:modified>
</cp:coreProperties>
</file>